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1"/>
  </p:sldMasterIdLst>
  <p:sldIdLst>
    <p:sldId id="256" r:id="rId2"/>
    <p:sldId id="257" r:id="rId3"/>
    <p:sldId id="267" r:id="rId4"/>
    <p:sldId id="269" r:id="rId5"/>
    <p:sldId id="258" r:id="rId6"/>
    <p:sldId id="259" r:id="rId7"/>
    <p:sldId id="270" r:id="rId8"/>
    <p:sldId id="261" r:id="rId9"/>
    <p:sldId id="263" r:id="rId10"/>
    <p:sldId id="262" r:id="rId11"/>
    <p:sldId id="264" r:id="rId12"/>
    <p:sldId id="265" r:id="rId13"/>
    <p:sldId id="268" r:id="rId14"/>
    <p:sldId id="271" r:id="rId15"/>
    <p:sldId id="27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882" autoAdjust="0"/>
    <p:restoredTop sz="94627"/>
  </p:normalViewPr>
  <p:slideViewPr>
    <p:cSldViewPr snapToGrid="0" snapToObjects="1">
      <p:cViewPr varScale="1">
        <p:scale>
          <a:sx n="68" d="100"/>
          <a:sy n="68"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2.png>
</file>

<file path=ppt/media/image3.PNG>
</file>

<file path=ppt/media/image4.PNG>
</file>

<file path=ppt/media/image5.tiff>
</file>

<file path=ppt/media/image6.tiff>
</file>

<file path=ppt/media/image7.tiff>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1/18/2018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916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94909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787968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025949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43470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1/18/2018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247570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1/18/2018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278361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350226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2364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6262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74808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70688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9025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64603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68505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10497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5072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1/18/2018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49158742"/>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77108" y="159330"/>
            <a:ext cx="10074812" cy="2479963"/>
          </a:xfrm>
        </p:spPr>
        <p:txBody>
          <a:bodyPr>
            <a:normAutofit/>
          </a:bodyPr>
          <a:lstStyle/>
          <a:p>
            <a:pPr algn="ctr"/>
            <a:r>
              <a:rPr lang="en-US" sz="4000" dirty="0"/>
              <a:t> </a:t>
            </a:r>
            <a:r>
              <a:rPr lang="en-US" sz="3200" b="1" i="1" dirty="0">
                <a:latin typeface="Calibri" panose="020F0502020204030204" pitchFamily="34" charset="0"/>
                <a:cs typeface="Calibri" panose="020F0502020204030204" pitchFamily="34" charset="0"/>
              </a:rPr>
              <a:t>PREDICTIVE Analytics ON PRUDENTIAL LIFE INSURANCE APPLICANT DATA</a:t>
            </a:r>
            <a:br>
              <a:rPr lang="en-US" sz="4000" dirty="0"/>
            </a:br>
            <a:endParaRPr lang="en-US" sz="4000" dirty="0"/>
          </a:p>
        </p:txBody>
      </p:sp>
      <p:sp>
        <p:nvSpPr>
          <p:cNvPr id="3" name="Subtitle 2"/>
          <p:cNvSpPr>
            <a:spLocks noGrp="1"/>
          </p:cNvSpPr>
          <p:nvPr>
            <p:ph type="subTitle" idx="1"/>
          </p:nvPr>
        </p:nvSpPr>
        <p:spPr>
          <a:xfrm>
            <a:off x="1371600" y="2939474"/>
            <a:ext cx="9448800" cy="685800"/>
          </a:xfrm>
        </p:spPr>
        <p:txBody>
          <a:bodyPr>
            <a:normAutofit/>
          </a:bodyPr>
          <a:lstStyle/>
          <a:p>
            <a:pPr algn="ctr"/>
            <a:r>
              <a:rPr lang="en-US" dirty="0"/>
              <a:t> </a:t>
            </a:r>
          </a:p>
        </p:txBody>
      </p:sp>
      <p:sp>
        <p:nvSpPr>
          <p:cNvPr id="5" name="TextBox 4"/>
          <p:cNvSpPr txBox="1"/>
          <p:nvPr/>
        </p:nvSpPr>
        <p:spPr>
          <a:xfrm>
            <a:off x="3294183" y="4225636"/>
            <a:ext cx="6614553" cy="461665"/>
          </a:xfrm>
          <a:prstGeom prst="rect">
            <a:avLst/>
          </a:prstGeom>
          <a:noFill/>
        </p:spPr>
        <p:txBody>
          <a:bodyPr wrap="square" rtlCol="0">
            <a:spAutoFit/>
          </a:bodyPr>
          <a:lstStyle/>
          <a:p>
            <a:pPr algn="ctr"/>
            <a:r>
              <a:rPr lang="en-US" sz="2400" dirty="0">
                <a:latin typeface="Calibri" panose="020F0502020204030204" pitchFamily="34" charset="0"/>
                <a:cs typeface="Calibri" panose="020F0502020204030204" pitchFamily="34" charset="0"/>
              </a:rPr>
              <a:t>Sushma </a:t>
            </a:r>
            <a:r>
              <a:rPr lang="en-US" sz="2400" dirty="0" err="1">
                <a:latin typeface="Calibri" panose="020F0502020204030204" pitchFamily="34" charset="0"/>
                <a:cs typeface="Calibri" panose="020F0502020204030204" pitchFamily="34" charset="0"/>
              </a:rPr>
              <a:t>Suttakote</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Parameshappa</a:t>
            </a:r>
            <a:endParaRPr lang="en-US" sz="2400" dirty="0">
              <a:latin typeface="Calibri" panose="020F0502020204030204" pitchFamily="34" charset="0"/>
              <a:cs typeface="Calibri" panose="020F0502020204030204" pitchFamily="34" charset="0"/>
            </a:endParaRPr>
          </a:p>
        </p:txBody>
      </p:sp>
      <p:sp>
        <p:nvSpPr>
          <p:cNvPr id="4" name="Rectangle 3"/>
          <p:cNvSpPr/>
          <p:nvPr/>
        </p:nvSpPr>
        <p:spPr>
          <a:xfrm>
            <a:off x="3611372" y="2939474"/>
            <a:ext cx="6297365" cy="800219"/>
          </a:xfrm>
          <a:prstGeom prst="rect">
            <a:avLst/>
          </a:prstGeom>
        </p:spPr>
        <p:txBody>
          <a:bodyPr wrap="none">
            <a:spAutoFit/>
          </a:bodyPr>
          <a:lstStyle/>
          <a:p>
            <a:r>
              <a:rPr lang="en-US" sz="2800" dirty="0">
                <a:latin typeface="Calibri" panose="020F0502020204030204" pitchFamily="34" charset="0"/>
                <a:cs typeface="Calibri" panose="020F0502020204030204" pitchFamily="34" charset="0"/>
              </a:rPr>
              <a:t>Advanced Data Sciences and Architecture </a:t>
            </a:r>
          </a:p>
          <a:p>
            <a:endParaRPr lang="en-US" dirty="0"/>
          </a:p>
        </p:txBody>
      </p:sp>
    </p:spTree>
    <p:extLst>
      <p:ext uri="{BB962C8B-B14F-4D97-AF65-F5344CB8AC3E}">
        <p14:creationId xmlns:p14="http://schemas.microsoft.com/office/powerpoint/2010/main" val="11662049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SVM regression </a:t>
            </a:r>
            <a:endParaRPr lang="en-US" dirty="0"/>
          </a:p>
        </p:txBody>
      </p:sp>
      <p:pic>
        <p:nvPicPr>
          <p:cNvPr id="4" name="Content Placeholder 3"/>
          <p:cNvPicPr>
            <a:picLocks noGrp="1" noChangeAspect="1"/>
          </p:cNvPicPr>
          <p:nvPr>
            <p:ph idx="1"/>
          </p:nvPr>
        </p:nvPicPr>
        <p:blipFill>
          <a:blip r:embed="rId2"/>
          <a:stretch>
            <a:fillRect/>
          </a:stretch>
        </p:blipFill>
        <p:spPr>
          <a:xfrm>
            <a:off x="4238283" y="4770620"/>
            <a:ext cx="7200900" cy="622300"/>
          </a:xfrm>
          <a:prstGeom prst="rect">
            <a:avLst/>
          </a:prstGeom>
        </p:spPr>
      </p:pic>
      <p:pic>
        <p:nvPicPr>
          <p:cNvPr id="5" name="Content Placeholder 3"/>
          <p:cNvPicPr>
            <a:picLocks noChangeAspect="1"/>
          </p:cNvPicPr>
          <p:nvPr/>
        </p:nvPicPr>
        <p:blipFill>
          <a:blip r:embed="rId3"/>
          <a:stretch>
            <a:fillRect/>
          </a:stretch>
        </p:blipFill>
        <p:spPr>
          <a:xfrm>
            <a:off x="745575" y="2097088"/>
            <a:ext cx="7820025" cy="2190750"/>
          </a:xfrm>
          <a:prstGeom prst="rect">
            <a:avLst/>
          </a:prstGeom>
        </p:spPr>
      </p:pic>
    </p:spTree>
    <p:extLst>
      <p:ext uri="{BB962C8B-B14F-4D97-AF65-F5344CB8AC3E}">
        <p14:creationId xmlns:p14="http://schemas.microsoft.com/office/powerpoint/2010/main" val="679550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DECISION TREE REGRESSION</a:t>
            </a:r>
          </a:p>
        </p:txBody>
      </p:sp>
      <p:sp>
        <p:nvSpPr>
          <p:cNvPr id="3" name="Content Placeholder 2"/>
          <p:cNvSpPr>
            <a:spLocks noGrp="1"/>
          </p:cNvSpPr>
          <p:nvPr>
            <p:ph idx="1"/>
          </p:nvPr>
        </p:nvSpPr>
        <p:spPr/>
        <p:txBody>
          <a:bodyPr/>
          <a:lstStyle/>
          <a:p>
            <a:pPr marL="0" indent="0">
              <a:buNone/>
            </a:pPr>
            <a:r>
              <a:rPr lang="en-US" dirty="0">
                <a:latin typeface="Calibri" panose="020F0502020204030204" pitchFamily="34" charset="0"/>
                <a:cs typeface="Calibri" panose="020F0502020204030204" pitchFamily="34" charset="0"/>
              </a:rPr>
              <a:t>Decision tree builds regression or classification models in the form of a tree structure. It brakes down a dataset into smaller and smaller subsets while at the same time an associated decision tree is incrementally developed. The final result is a tree with </a:t>
            </a:r>
            <a:r>
              <a:rPr lang="en-US" b="1" dirty="0">
                <a:latin typeface="Calibri" panose="020F0502020204030204" pitchFamily="34" charset="0"/>
                <a:cs typeface="Calibri" panose="020F0502020204030204" pitchFamily="34" charset="0"/>
              </a:rPr>
              <a:t>decision nodes</a:t>
            </a:r>
            <a:r>
              <a:rPr lang="en-US" dirty="0">
                <a:latin typeface="Calibri" panose="020F0502020204030204" pitchFamily="34" charset="0"/>
                <a:cs typeface="Calibri" panose="020F0502020204030204" pitchFamily="34" charset="0"/>
              </a:rPr>
              <a:t> and </a:t>
            </a:r>
            <a:r>
              <a:rPr lang="en-US" b="1" dirty="0">
                <a:latin typeface="Calibri" panose="020F0502020204030204" pitchFamily="34" charset="0"/>
                <a:cs typeface="Calibri" panose="020F0502020204030204" pitchFamily="34" charset="0"/>
              </a:rPr>
              <a:t>leaf nodes</a:t>
            </a:r>
            <a:r>
              <a:rPr lang="en-US" dirty="0">
                <a:latin typeface="Calibri" panose="020F0502020204030204" pitchFamily="34" charset="0"/>
                <a:cs typeface="Calibri" panose="020F0502020204030204" pitchFamily="34" charset="0"/>
              </a:rPr>
              <a:t>.</a:t>
            </a:r>
          </a:p>
          <a:p>
            <a:endParaRPr lang="en-US" dirty="0"/>
          </a:p>
        </p:txBody>
      </p:sp>
    </p:spTree>
    <p:extLst>
      <p:ext uri="{BB962C8B-B14F-4D97-AF65-F5344CB8AC3E}">
        <p14:creationId xmlns:p14="http://schemas.microsoft.com/office/powerpoint/2010/main" val="17438598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DECISION TREE REGRESSION</a:t>
            </a:r>
            <a:endParaRPr lang="en-US" dirty="0"/>
          </a:p>
        </p:txBody>
      </p:sp>
      <p:sp>
        <p:nvSpPr>
          <p:cNvPr id="5" name="Content Placeholder 4"/>
          <p:cNvSpPr>
            <a:spLocks noGrp="1"/>
          </p:cNvSpPr>
          <p:nvPr>
            <p:ph idx="1"/>
          </p:nvPr>
        </p:nvSpPr>
        <p:spPr/>
        <p:txBody>
          <a:bodyPr/>
          <a:lstStyle/>
          <a:p>
            <a:endParaRPr lang="en-US" dirty="0"/>
          </a:p>
        </p:txBody>
      </p:sp>
      <p:pic>
        <p:nvPicPr>
          <p:cNvPr id="7" name="Content Placeholder 5"/>
          <p:cNvPicPr>
            <a:picLocks/>
          </p:cNvPicPr>
          <p:nvPr/>
        </p:nvPicPr>
        <p:blipFill>
          <a:blip r:embed="rId2"/>
          <a:stretch>
            <a:fillRect/>
          </a:stretch>
        </p:blipFill>
        <p:spPr>
          <a:xfrm>
            <a:off x="66830" y="1851290"/>
            <a:ext cx="5657540" cy="3721100"/>
          </a:xfrm>
          <a:prstGeom prst="rect">
            <a:avLst/>
          </a:prstGeom>
        </p:spPr>
      </p:pic>
      <p:pic>
        <p:nvPicPr>
          <p:cNvPr id="8" name="Picture 7"/>
          <p:cNvPicPr/>
          <p:nvPr/>
        </p:nvPicPr>
        <p:blipFill>
          <a:blip r:embed="rId3"/>
          <a:stretch>
            <a:fillRect/>
          </a:stretch>
        </p:blipFill>
        <p:spPr>
          <a:xfrm>
            <a:off x="5949730" y="1851290"/>
            <a:ext cx="5943600" cy="3721100"/>
          </a:xfrm>
          <a:prstGeom prst="rect">
            <a:avLst/>
          </a:prstGeom>
        </p:spPr>
      </p:pic>
    </p:spTree>
    <p:extLst>
      <p:ext uri="{BB962C8B-B14F-4D97-AF65-F5344CB8AC3E}">
        <p14:creationId xmlns:p14="http://schemas.microsoft.com/office/powerpoint/2010/main" val="1754118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DECISION TREE REGRESSION</a:t>
            </a:r>
            <a:endParaRPr lang="en-US" dirty="0"/>
          </a:p>
        </p:txBody>
      </p:sp>
      <p:pic>
        <p:nvPicPr>
          <p:cNvPr id="4" name="Content Placeholder 3"/>
          <p:cNvPicPr>
            <a:picLocks noGrp="1"/>
          </p:cNvPicPr>
          <p:nvPr>
            <p:ph idx="1"/>
          </p:nvPr>
        </p:nvPicPr>
        <p:blipFill>
          <a:blip r:embed="rId2"/>
          <a:stretch>
            <a:fillRect/>
          </a:stretch>
        </p:blipFill>
        <p:spPr>
          <a:xfrm>
            <a:off x="1021847" y="1730156"/>
            <a:ext cx="5657540" cy="3207604"/>
          </a:xfrm>
          <a:prstGeom prst="rect">
            <a:avLst/>
          </a:prstGeom>
        </p:spPr>
      </p:pic>
      <p:sp>
        <p:nvSpPr>
          <p:cNvPr id="5" name="TextBox 4"/>
          <p:cNvSpPr txBox="1"/>
          <p:nvPr/>
        </p:nvSpPr>
        <p:spPr>
          <a:xfrm>
            <a:off x="4815840" y="5791200"/>
            <a:ext cx="594360" cy="369332"/>
          </a:xfrm>
          <a:prstGeom prst="rect">
            <a:avLst/>
          </a:prstGeom>
          <a:noFill/>
        </p:spPr>
        <p:txBody>
          <a:bodyPr wrap="square" rtlCol="0">
            <a:spAutoFit/>
          </a:bodyPr>
          <a:lstStyle/>
          <a:p>
            <a:endParaRPr lang="en-US" dirty="0"/>
          </a:p>
        </p:txBody>
      </p:sp>
      <p:pic>
        <p:nvPicPr>
          <p:cNvPr id="7" name="Picture 6"/>
          <p:cNvPicPr>
            <a:picLocks noChangeAspect="1"/>
          </p:cNvPicPr>
          <p:nvPr/>
        </p:nvPicPr>
        <p:blipFill>
          <a:blip r:embed="rId3"/>
          <a:stretch>
            <a:fillRect/>
          </a:stretch>
        </p:blipFill>
        <p:spPr>
          <a:xfrm>
            <a:off x="4815840" y="5261491"/>
            <a:ext cx="5913120" cy="1032629"/>
          </a:xfrm>
          <a:prstGeom prst="rect">
            <a:avLst/>
          </a:prstGeom>
        </p:spPr>
      </p:pic>
    </p:spTree>
    <p:extLst>
      <p:ext uri="{BB962C8B-B14F-4D97-AF65-F5344CB8AC3E}">
        <p14:creationId xmlns:p14="http://schemas.microsoft.com/office/powerpoint/2010/main" val="20160938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results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484478017"/>
              </p:ext>
            </p:extLst>
          </p:nvPr>
        </p:nvGraphicFramePr>
        <p:xfrm>
          <a:off x="2240280" y="2080154"/>
          <a:ext cx="8468360" cy="1800014"/>
        </p:xfrm>
        <a:graphic>
          <a:graphicData uri="http://schemas.openxmlformats.org/drawingml/2006/table">
            <a:tbl>
              <a:tblPr firstRow="1" bandRow="1">
                <a:tableStyleId>{5C22544A-7EE6-4342-B048-85BDC9FD1C3A}</a:tableStyleId>
              </a:tblPr>
              <a:tblGrid>
                <a:gridCol w="4234180">
                  <a:extLst>
                    <a:ext uri="{9D8B030D-6E8A-4147-A177-3AD203B41FA5}">
                      <a16:colId xmlns:a16="http://schemas.microsoft.com/office/drawing/2014/main" val="3181396508"/>
                    </a:ext>
                  </a:extLst>
                </a:gridCol>
                <a:gridCol w="4234180">
                  <a:extLst>
                    <a:ext uri="{9D8B030D-6E8A-4147-A177-3AD203B41FA5}">
                      <a16:colId xmlns:a16="http://schemas.microsoft.com/office/drawing/2014/main" val="736696783"/>
                    </a:ext>
                  </a:extLst>
                </a:gridCol>
              </a:tblGrid>
              <a:tr h="445364">
                <a:tc>
                  <a:txBody>
                    <a:bodyPr/>
                    <a:lstStyle/>
                    <a:p>
                      <a:pPr algn="ctr"/>
                      <a:r>
                        <a:rPr lang="en-US" sz="2000" dirty="0">
                          <a:latin typeface="Calibri" panose="020F0502020204030204" pitchFamily="34" charset="0"/>
                          <a:cs typeface="Calibri" panose="020F0502020204030204" pitchFamily="34" charset="0"/>
                        </a:rPr>
                        <a:t>Regression Method</a:t>
                      </a:r>
                    </a:p>
                  </a:txBody>
                  <a:tcPr/>
                </a:tc>
                <a:tc>
                  <a:txBody>
                    <a:bodyPr/>
                    <a:lstStyle/>
                    <a:p>
                      <a:pPr algn="ctr"/>
                      <a:r>
                        <a:rPr lang="en-US" sz="2000" dirty="0">
                          <a:latin typeface="Calibri" panose="020F0502020204030204" pitchFamily="34" charset="0"/>
                          <a:cs typeface="Calibri" panose="020F0502020204030204" pitchFamily="34" charset="0"/>
                        </a:rPr>
                        <a:t>RMSE</a:t>
                      </a:r>
                    </a:p>
                  </a:txBody>
                  <a:tcPr/>
                </a:tc>
                <a:extLst>
                  <a:ext uri="{0D108BD9-81ED-4DB2-BD59-A6C34878D82A}">
                    <a16:rowId xmlns:a16="http://schemas.microsoft.com/office/drawing/2014/main" val="1177781761"/>
                  </a:ext>
                </a:extLst>
              </a:tr>
              <a:tr h="451550">
                <a:tc>
                  <a:txBody>
                    <a:bodyPr/>
                    <a:lstStyle/>
                    <a:p>
                      <a:pPr algn="ctr"/>
                      <a:r>
                        <a:rPr lang="en-US" sz="2000" dirty="0">
                          <a:latin typeface="Calibri" panose="020F0502020204030204" pitchFamily="34" charset="0"/>
                          <a:cs typeface="Calibri" panose="020F0502020204030204" pitchFamily="34" charset="0"/>
                        </a:rPr>
                        <a:t>Linear Regression</a:t>
                      </a:r>
                    </a:p>
                  </a:txBody>
                  <a:tcPr/>
                </a:tc>
                <a:tc>
                  <a:txBody>
                    <a:bodyPr/>
                    <a:lstStyle/>
                    <a:p>
                      <a:pPr algn="ctr"/>
                      <a:r>
                        <a:rPr lang="en-US" sz="2000" dirty="0">
                          <a:latin typeface="Calibri" panose="020F0502020204030204" pitchFamily="34" charset="0"/>
                          <a:cs typeface="Calibri" panose="020F0502020204030204" pitchFamily="34" charset="0"/>
                        </a:rPr>
                        <a:t>2.02</a:t>
                      </a:r>
                    </a:p>
                  </a:txBody>
                  <a:tcPr/>
                </a:tc>
                <a:extLst>
                  <a:ext uri="{0D108BD9-81ED-4DB2-BD59-A6C34878D82A}">
                    <a16:rowId xmlns:a16="http://schemas.microsoft.com/office/drawing/2014/main" val="1219291429"/>
                  </a:ext>
                </a:extLst>
              </a:tr>
              <a:tr h="451550">
                <a:tc>
                  <a:txBody>
                    <a:bodyPr/>
                    <a:lstStyle/>
                    <a:p>
                      <a:pPr algn="ctr"/>
                      <a:r>
                        <a:rPr lang="en-US" sz="2000" dirty="0">
                          <a:latin typeface="Calibri" panose="020F0502020204030204" pitchFamily="34" charset="0"/>
                          <a:cs typeface="Calibri" panose="020F0502020204030204" pitchFamily="34" charset="0"/>
                        </a:rPr>
                        <a:t>SVM Regression</a:t>
                      </a:r>
                    </a:p>
                  </a:txBody>
                  <a:tcPr/>
                </a:tc>
                <a:tc>
                  <a:txBody>
                    <a:bodyPr/>
                    <a:lstStyle/>
                    <a:p>
                      <a:pPr algn="ctr"/>
                      <a:r>
                        <a:rPr lang="en-US" sz="2000" dirty="0">
                          <a:latin typeface="Calibri" panose="020F0502020204030204" pitchFamily="34" charset="0"/>
                          <a:cs typeface="Calibri" panose="020F0502020204030204" pitchFamily="34" charset="0"/>
                        </a:rPr>
                        <a:t>2.35</a:t>
                      </a:r>
                    </a:p>
                  </a:txBody>
                  <a:tcPr/>
                </a:tc>
                <a:extLst>
                  <a:ext uri="{0D108BD9-81ED-4DB2-BD59-A6C34878D82A}">
                    <a16:rowId xmlns:a16="http://schemas.microsoft.com/office/drawing/2014/main" val="1058968072"/>
                  </a:ext>
                </a:extLst>
              </a:tr>
              <a:tr h="451550">
                <a:tc>
                  <a:txBody>
                    <a:bodyPr/>
                    <a:lstStyle/>
                    <a:p>
                      <a:pPr algn="ctr"/>
                      <a:r>
                        <a:rPr lang="en-US" sz="2000" dirty="0">
                          <a:latin typeface="Calibri" panose="020F0502020204030204" pitchFamily="34" charset="0"/>
                          <a:cs typeface="Calibri" panose="020F0502020204030204" pitchFamily="34" charset="0"/>
                        </a:rPr>
                        <a:t>Decision Tree Regression</a:t>
                      </a:r>
                    </a:p>
                  </a:txBody>
                  <a:tcPr/>
                </a:tc>
                <a:tc>
                  <a:txBody>
                    <a:bodyPr/>
                    <a:lstStyle/>
                    <a:p>
                      <a:pPr algn="ctr"/>
                      <a:r>
                        <a:rPr lang="en-US" sz="2000" dirty="0">
                          <a:latin typeface="Calibri" panose="020F0502020204030204" pitchFamily="34" charset="0"/>
                          <a:cs typeface="Calibri" panose="020F0502020204030204" pitchFamily="34" charset="0"/>
                        </a:rPr>
                        <a:t>2.18</a:t>
                      </a:r>
                    </a:p>
                  </a:txBody>
                  <a:tcPr/>
                </a:tc>
                <a:extLst>
                  <a:ext uri="{0D108BD9-81ED-4DB2-BD59-A6C34878D82A}">
                    <a16:rowId xmlns:a16="http://schemas.microsoft.com/office/drawing/2014/main" val="3198527466"/>
                  </a:ext>
                </a:extLst>
              </a:tr>
            </a:tbl>
          </a:graphicData>
        </a:graphic>
      </p:graphicFrame>
    </p:spTree>
    <p:extLst>
      <p:ext uri="{BB962C8B-B14F-4D97-AF65-F5344CB8AC3E}">
        <p14:creationId xmlns:p14="http://schemas.microsoft.com/office/powerpoint/2010/main" val="7564918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21025476">
            <a:off x="789721" y="2208168"/>
            <a:ext cx="9905998" cy="1478570"/>
          </a:xfrm>
        </p:spPr>
        <p:txBody>
          <a:bodyPr/>
          <a:lstStyle/>
          <a:p>
            <a:pPr algn="ctr"/>
            <a:r>
              <a:rPr lang="en-US" b="1" i="1" dirty="0">
                <a:latin typeface="Calibri" panose="020F0502020204030204" pitchFamily="34" charset="0"/>
                <a:cs typeface="Calibri" panose="020F0502020204030204" pitchFamily="34" charset="0"/>
              </a:rPr>
              <a:t>Thank You </a:t>
            </a:r>
            <a:r>
              <a:rPr lang="en-US" b="1" i="1" dirty="0">
                <a:latin typeface="Calibri" panose="020F0502020204030204" pitchFamily="34" charset="0"/>
                <a:cs typeface="Calibri" panose="020F0502020204030204" pitchFamily="34" charset="0"/>
                <a:sym typeface="Wingdings" panose="05000000000000000000" pitchFamily="2" charset="2"/>
              </a:rPr>
              <a:t></a:t>
            </a:r>
            <a:endParaRPr lang="en-US" b="1"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73270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592043"/>
            <a:ext cx="10510910" cy="1293028"/>
          </a:xfrm>
        </p:spPr>
        <p:txBody>
          <a:bodyPr>
            <a:normAutofit/>
          </a:bodyPr>
          <a:lstStyle/>
          <a:p>
            <a:pPr algn="ctr"/>
            <a:r>
              <a:rPr lang="en-US" b="1" i="1" cap="none" dirty="0">
                <a:latin typeface="Calibri" panose="020F0502020204030204" pitchFamily="34" charset="0"/>
                <a:cs typeface="Calibri" panose="020F0502020204030204" pitchFamily="34" charset="0"/>
              </a:rPr>
              <a:t>About the project?</a:t>
            </a:r>
          </a:p>
        </p:txBody>
      </p:sp>
      <p:sp>
        <p:nvSpPr>
          <p:cNvPr id="3" name="Content Placeholder 2"/>
          <p:cNvSpPr>
            <a:spLocks noGrp="1"/>
          </p:cNvSpPr>
          <p:nvPr>
            <p:ph idx="1"/>
          </p:nvPr>
        </p:nvSpPr>
        <p:spPr>
          <a:xfrm>
            <a:off x="685800" y="1448973"/>
            <a:ext cx="10820400" cy="4628269"/>
          </a:xfrm>
        </p:spPr>
        <p:txBody>
          <a:bodyPr>
            <a:normAutofit fontScale="92500" lnSpcReduction="20000"/>
          </a:bodyPr>
          <a:lstStyle/>
          <a:p>
            <a:endParaRPr lang="en-US" dirty="0"/>
          </a:p>
          <a:p>
            <a:pPr marL="0" indent="0">
              <a:buNone/>
            </a:pPr>
            <a:r>
              <a:rPr lang="en-US" sz="2800" b="1" i="1" dirty="0">
                <a:latin typeface="Calibri" panose="020F0502020204030204" pitchFamily="34" charset="0"/>
                <a:cs typeface="Calibri" panose="020F0502020204030204" pitchFamily="34" charset="0"/>
              </a:rPr>
              <a:t>AIM:</a:t>
            </a:r>
            <a:r>
              <a:rPr lang="en-US" sz="2100" b="1" i="1" dirty="0">
                <a:latin typeface="Calibri" panose="020F0502020204030204" pitchFamily="34" charset="0"/>
                <a:cs typeface="Calibri" panose="020F0502020204030204" pitchFamily="34" charset="0"/>
              </a:rPr>
              <a:t>  </a:t>
            </a:r>
          </a:p>
          <a:p>
            <a:pPr marL="0" indent="0">
              <a:buNone/>
            </a:pPr>
            <a:r>
              <a:rPr lang="en-US" dirty="0">
                <a:latin typeface="Calibri" panose="020F0502020204030204" pitchFamily="34" charset="0"/>
                <a:cs typeface="Calibri" panose="020F0502020204030204" pitchFamily="34" charset="0"/>
              </a:rPr>
              <a:t>Based on the applicant data, predict the risk levels(range 1-8)  to make decisions on the insurance approval.</a:t>
            </a:r>
          </a:p>
          <a:p>
            <a:endParaRPr lang="en-US" dirty="0"/>
          </a:p>
          <a:p>
            <a:pPr marL="0" indent="0">
              <a:buNone/>
            </a:pPr>
            <a:r>
              <a:rPr lang="en-US" sz="2800" b="1" i="1" dirty="0">
                <a:latin typeface="Calibri" panose="020F0502020204030204" pitchFamily="34" charset="0"/>
                <a:cs typeface="Calibri" panose="020F0502020204030204" pitchFamily="34" charset="0"/>
              </a:rPr>
              <a:t>APPROACH:</a:t>
            </a:r>
          </a:p>
          <a:p>
            <a:r>
              <a:rPr lang="en-US" dirty="0">
                <a:latin typeface="Calibri" panose="020F0502020204030204" pitchFamily="34" charset="0"/>
                <a:cs typeface="Calibri" panose="020F0502020204030204" pitchFamily="34" charset="0"/>
              </a:rPr>
              <a:t>We are pre-processing the data to build predictive models.</a:t>
            </a:r>
          </a:p>
          <a:p>
            <a:r>
              <a:rPr lang="en-US" dirty="0">
                <a:latin typeface="Calibri" panose="020F0502020204030204" pitchFamily="34" charset="0"/>
                <a:cs typeface="Calibri" panose="020F0502020204030204" pitchFamily="34" charset="0"/>
              </a:rPr>
              <a:t>Building  predictive models using linear regression, decision tree regression and SVM regression techniques.</a:t>
            </a:r>
          </a:p>
          <a:p>
            <a:r>
              <a:rPr lang="en-US" dirty="0">
                <a:latin typeface="Calibri" panose="020F0502020204030204" pitchFamily="34" charset="0"/>
                <a:cs typeface="Calibri" panose="020F0502020204030204" pitchFamily="34" charset="0"/>
              </a:rPr>
              <a:t>Evaluating and comparing the performance of each model using test data.</a:t>
            </a:r>
          </a:p>
        </p:txBody>
      </p:sp>
    </p:spTree>
    <p:extLst>
      <p:ext uri="{BB962C8B-B14F-4D97-AF65-F5344CB8AC3E}">
        <p14:creationId xmlns:p14="http://schemas.microsoft.com/office/powerpoint/2010/main" val="1770783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5440" y="328274"/>
            <a:ext cx="8610600" cy="1293028"/>
          </a:xfrm>
        </p:spPr>
        <p:txBody>
          <a:bodyPr/>
          <a:lstStyle/>
          <a:p>
            <a:pPr algn="ctr"/>
            <a:r>
              <a:rPr lang="en-US" b="1" i="1" cap="none" dirty="0">
                <a:latin typeface="Calibri" panose="020F0502020204030204" pitchFamily="34" charset="0"/>
                <a:cs typeface="Calibri" panose="020F0502020204030204" pitchFamily="34" charset="0"/>
              </a:rPr>
              <a:t>Pre-Processing of Data</a:t>
            </a:r>
            <a:endParaRPr lang="en-US" b="1" i="1"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685800" y="1413459"/>
            <a:ext cx="6137032" cy="5085815"/>
          </a:xfrm>
        </p:spPr>
        <p:txBody>
          <a:bodyPr>
            <a:normAutofit fontScale="32500" lnSpcReduction="20000"/>
          </a:bodyPr>
          <a:lstStyle/>
          <a:p>
            <a:pPr marL="0" indent="0">
              <a:buNone/>
            </a:pPr>
            <a:r>
              <a:rPr lang="en-US" sz="7400" b="1" i="1" dirty="0">
                <a:latin typeface="Calibri" panose="020F0502020204030204" pitchFamily="34" charset="0"/>
                <a:cs typeface="Calibri" panose="020F0502020204030204" pitchFamily="34" charset="0"/>
              </a:rPr>
              <a:t>Given: </a:t>
            </a:r>
          </a:p>
          <a:p>
            <a:pPr marL="0" indent="0">
              <a:buNone/>
            </a:pPr>
            <a:r>
              <a:rPr lang="en-US" sz="6200" dirty="0">
                <a:latin typeface="Calibri" panose="020F0502020204030204" pitchFamily="34" charset="0"/>
                <a:cs typeface="Calibri" panose="020F0502020204030204" pitchFamily="34" charset="0"/>
              </a:rPr>
              <a:t>The Prudential life insurance dataset has 127 independent variables and 1 dependent variables with over 58000 records. These 128 features are either continuous, discrete or categorical in nature.</a:t>
            </a:r>
            <a:endParaRPr lang="en-US" sz="3100" dirty="0">
              <a:latin typeface="Calibri" panose="020F0502020204030204" pitchFamily="34" charset="0"/>
              <a:cs typeface="Calibri" panose="020F0502020204030204" pitchFamily="34" charset="0"/>
            </a:endParaRPr>
          </a:p>
          <a:p>
            <a:pPr marL="0" indent="0">
              <a:buNone/>
            </a:pPr>
            <a:r>
              <a:rPr lang="en-US" sz="7400" b="1" i="1" dirty="0">
                <a:latin typeface="Calibri" panose="020F0502020204030204" pitchFamily="34" charset="0"/>
                <a:cs typeface="Calibri" panose="020F0502020204030204" pitchFamily="34" charset="0"/>
              </a:rPr>
              <a:t>Data Cleaning:</a:t>
            </a:r>
          </a:p>
          <a:p>
            <a:r>
              <a:rPr lang="en-US" sz="6200" dirty="0">
                <a:latin typeface="Calibri" panose="020F0502020204030204" pitchFamily="34" charset="0"/>
                <a:cs typeface="Calibri" panose="020F0502020204030204" pitchFamily="34" charset="0"/>
              </a:rPr>
              <a:t>Removed the dimensions containing more than 60% of missing values.</a:t>
            </a:r>
          </a:p>
          <a:p>
            <a:r>
              <a:rPr lang="en-US" sz="6200" dirty="0">
                <a:latin typeface="Calibri" panose="020F0502020204030204" pitchFamily="34" charset="0"/>
                <a:cs typeface="Calibri" panose="020F0502020204030204" pitchFamily="34" charset="0"/>
              </a:rPr>
              <a:t>Removed the dimensions having more than 6 categories.</a:t>
            </a:r>
          </a:p>
          <a:p>
            <a:pPr marL="0" indent="0">
              <a:buNone/>
            </a:pPr>
            <a:endParaRPr lang="en-US" sz="5000" dirty="0">
              <a:latin typeface="Calibri" panose="020F0502020204030204" pitchFamily="34" charset="0"/>
              <a:cs typeface="Calibri" panose="020F0502020204030204" pitchFamily="34" charset="0"/>
            </a:endParaRPr>
          </a:p>
          <a:p>
            <a:endParaRPr lang="en-US" sz="2000" dirty="0"/>
          </a:p>
          <a:p>
            <a:endParaRPr lang="en-US" sz="2000" dirty="0"/>
          </a:p>
          <a:p>
            <a:pPr marL="0" indent="0">
              <a:buNone/>
            </a:pPr>
            <a:r>
              <a:rPr lang="en-US" b="1" dirty="0"/>
              <a:t> </a:t>
            </a:r>
            <a:endParaRPr lang="en-US" sz="2000" dirty="0"/>
          </a:p>
        </p:txBody>
      </p:sp>
      <p:pic>
        <p:nvPicPr>
          <p:cNvPr id="4" name="Picture 3"/>
          <p:cNvPicPr>
            <a:picLocks noChangeAspect="1"/>
          </p:cNvPicPr>
          <p:nvPr/>
        </p:nvPicPr>
        <p:blipFill>
          <a:blip r:embed="rId2"/>
          <a:stretch>
            <a:fillRect/>
          </a:stretch>
        </p:blipFill>
        <p:spPr>
          <a:xfrm>
            <a:off x="6935373" y="1413459"/>
            <a:ext cx="5148775" cy="1809426"/>
          </a:xfrm>
          <a:prstGeom prst="rect">
            <a:avLst/>
          </a:prstGeom>
        </p:spPr>
      </p:pic>
      <p:pic>
        <p:nvPicPr>
          <p:cNvPr id="5" name="Picture 4"/>
          <p:cNvPicPr>
            <a:picLocks noChangeAspect="1"/>
          </p:cNvPicPr>
          <p:nvPr/>
        </p:nvPicPr>
        <p:blipFill>
          <a:blip r:embed="rId3"/>
          <a:stretch>
            <a:fillRect/>
          </a:stretch>
        </p:blipFill>
        <p:spPr>
          <a:xfrm>
            <a:off x="6935373" y="3522690"/>
            <a:ext cx="5148776" cy="2173574"/>
          </a:xfrm>
          <a:prstGeom prst="rect">
            <a:avLst/>
          </a:prstGeom>
        </p:spPr>
      </p:pic>
    </p:spTree>
    <p:extLst>
      <p:ext uri="{BB962C8B-B14F-4D97-AF65-F5344CB8AC3E}">
        <p14:creationId xmlns:p14="http://schemas.microsoft.com/office/powerpoint/2010/main" val="2144529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5440" y="328274"/>
            <a:ext cx="8610600" cy="1293028"/>
          </a:xfrm>
        </p:spPr>
        <p:txBody>
          <a:bodyPr/>
          <a:lstStyle/>
          <a:p>
            <a:pPr algn="ctr"/>
            <a:r>
              <a:rPr lang="en-US" b="1" i="1" cap="none" dirty="0">
                <a:latin typeface="Calibri" panose="020F0502020204030204" pitchFamily="34" charset="0"/>
                <a:cs typeface="Calibri" panose="020F0502020204030204" pitchFamily="34" charset="0"/>
              </a:rPr>
              <a:t>Pre-Processing of Data</a:t>
            </a:r>
            <a:endParaRPr lang="en-US" dirty="0"/>
          </a:p>
        </p:txBody>
      </p:sp>
      <p:sp>
        <p:nvSpPr>
          <p:cNvPr id="3" name="Content Placeholder 2"/>
          <p:cNvSpPr>
            <a:spLocks noGrp="1"/>
          </p:cNvSpPr>
          <p:nvPr>
            <p:ph idx="1"/>
          </p:nvPr>
        </p:nvSpPr>
        <p:spPr>
          <a:xfrm>
            <a:off x="967154" y="1322363"/>
            <a:ext cx="10723098" cy="5289451"/>
          </a:xfrm>
        </p:spPr>
        <p:txBody>
          <a:bodyPr>
            <a:normAutofit lnSpcReduction="10000"/>
          </a:bodyPr>
          <a:lstStyle/>
          <a:p>
            <a:pPr marL="0" indent="0">
              <a:buNone/>
            </a:pPr>
            <a:endParaRPr lang="en-US" sz="2000" dirty="0"/>
          </a:p>
          <a:p>
            <a:pPr marL="0" indent="0">
              <a:buNone/>
            </a:pPr>
            <a:r>
              <a:rPr lang="en-US" b="1" i="1" dirty="0">
                <a:latin typeface="Calibri" panose="020F0502020204030204" pitchFamily="34" charset="0"/>
                <a:cs typeface="Calibri" panose="020F0502020204030204" pitchFamily="34" charset="0"/>
              </a:rPr>
              <a:t>Data Imputation:</a:t>
            </a:r>
          </a:p>
          <a:p>
            <a:pPr marL="0" indent="0">
              <a:buNone/>
            </a:pPr>
            <a:r>
              <a:rPr lang="en-US" sz="2200" dirty="0">
                <a:latin typeface="Calibri" panose="020F0502020204030204" pitchFamily="34" charset="0"/>
                <a:cs typeface="Calibri" panose="020F0502020204030204" pitchFamily="34" charset="0"/>
              </a:rPr>
              <a:t>Imputed  the  missing values with the mean for continuous or discrete variables.</a:t>
            </a:r>
            <a:endParaRPr lang="en-US" sz="2200" b="1" i="1" dirty="0">
              <a:latin typeface="Calibri" panose="020F0502020204030204" pitchFamily="34" charset="0"/>
              <a:cs typeface="Calibri" panose="020F0502020204030204" pitchFamily="34" charset="0"/>
            </a:endParaRPr>
          </a:p>
          <a:p>
            <a:pPr marL="0" indent="0">
              <a:buNone/>
            </a:pPr>
            <a:endParaRPr lang="en-US" b="1" i="1" dirty="0">
              <a:latin typeface="Calibri" panose="020F0502020204030204" pitchFamily="34" charset="0"/>
              <a:cs typeface="Calibri" panose="020F0502020204030204" pitchFamily="34" charset="0"/>
            </a:endParaRPr>
          </a:p>
          <a:p>
            <a:pPr marL="0" indent="0">
              <a:buNone/>
            </a:pPr>
            <a:r>
              <a:rPr lang="en-US" b="1" i="1" dirty="0">
                <a:latin typeface="Calibri" panose="020F0502020204030204" pitchFamily="34" charset="0"/>
                <a:cs typeface="Calibri" panose="020F0502020204030204" pitchFamily="34" charset="0"/>
              </a:rPr>
              <a:t>0 to C Transformation:</a:t>
            </a:r>
          </a:p>
          <a:p>
            <a:pPr marL="0" indent="0">
              <a:buFont typeface="Arial" panose="020B0604020202020204" pitchFamily="34" charset="0"/>
              <a:buNone/>
            </a:pPr>
            <a:r>
              <a:rPr lang="en-US" sz="2200" dirty="0">
                <a:latin typeface="Calibri" panose="020F0502020204030204" pitchFamily="34" charset="0"/>
                <a:cs typeface="Calibri" panose="020F0502020204030204" pitchFamily="34" charset="0"/>
              </a:rPr>
              <a:t>Categorical variables are converted to numerical(binary) by 0 to C transformation technique using ‘</a:t>
            </a:r>
            <a:r>
              <a:rPr lang="en-US" sz="2200" dirty="0" err="1">
                <a:latin typeface="Calibri" panose="020F0502020204030204" pitchFamily="34" charset="0"/>
                <a:cs typeface="Calibri" panose="020F0502020204030204" pitchFamily="34" charset="0"/>
              </a:rPr>
              <a:t>acm.disjonctif</a:t>
            </a:r>
            <a:r>
              <a:rPr lang="en-US" sz="2200" dirty="0">
                <a:latin typeface="Calibri" panose="020F0502020204030204" pitchFamily="34" charset="0"/>
                <a:cs typeface="Calibri" panose="020F0502020204030204" pitchFamily="34" charset="0"/>
              </a:rPr>
              <a:t>’ function in R.</a:t>
            </a:r>
          </a:p>
          <a:p>
            <a:pPr marL="0" indent="0">
              <a:buFont typeface="Arial" panose="020B0604020202020204" pitchFamily="34" charset="0"/>
              <a:buNone/>
            </a:pPr>
            <a:endParaRPr lang="en-US" sz="2200" dirty="0">
              <a:latin typeface="Calibri" panose="020F0502020204030204" pitchFamily="34" charset="0"/>
              <a:cs typeface="Calibri" panose="020F0502020204030204" pitchFamily="34" charset="0"/>
            </a:endParaRPr>
          </a:p>
          <a:p>
            <a:pPr marL="0" indent="0">
              <a:buNone/>
            </a:pPr>
            <a:r>
              <a:rPr lang="en-US" b="1" i="1" dirty="0">
                <a:latin typeface="Calibri" panose="020F0502020204030204" pitchFamily="34" charset="0"/>
                <a:cs typeface="Calibri" panose="020F0502020204030204" pitchFamily="34" charset="0"/>
              </a:rPr>
              <a:t>Dimension Reduction:</a:t>
            </a:r>
          </a:p>
          <a:p>
            <a:pPr marL="0" indent="0">
              <a:buNone/>
            </a:pPr>
            <a:r>
              <a:rPr lang="en-US" sz="2200" dirty="0">
                <a:latin typeface="Calibri" panose="020F0502020204030204" pitchFamily="34" charset="0"/>
                <a:cs typeface="Calibri" panose="020F0502020204030204" pitchFamily="34" charset="0"/>
              </a:rPr>
              <a:t>We used linear regression to reduce the dimensions. The dimensions with </a:t>
            </a:r>
            <a:r>
              <a:rPr lang="en-US" sz="2200" dirty="0" err="1">
                <a:latin typeface="Calibri" panose="020F0502020204030204" pitchFamily="34" charset="0"/>
                <a:cs typeface="Calibri" panose="020F0502020204030204" pitchFamily="34" charset="0"/>
              </a:rPr>
              <a:t>Pr</a:t>
            </a:r>
            <a:r>
              <a:rPr lang="en-US" sz="2200" dirty="0">
                <a:latin typeface="Calibri" panose="020F0502020204030204" pitchFamily="34" charset="0"/>
                <a:cs typeface="Calibri" panose="020F0502020204030204" pitchFamily="34" charset="0"/>
              </a:rPr>
              <a:t> value more than 0.05 were taken off as they were less significant.</a:t>
            </a:r>
          </a:p>
        </p:txBody>
      </p:sp>
    </p:spTree>
    <p:extLst>
      <p:ext uri="{BB962C8B-B14F-4D97-AF65-F5344CB8AC3E}">
        <p14:creationId xmlns:p14="http://schemas.microsoft.com/office/powerpoint/2010/main" val="3900213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00399" y="755023"/>
            <a:ext cx="5190067" cy="1293028"/>
          </a:xfrm>
        </p:spPr>
        <p:txBody>
          <a:bodyPr/>
          <a:lstStyle/>
          <a:p>
            <a:pPr algn="ctr"/>
            <a:r>
              <a:rPr lang="en-US" b="1" i="1" dirty="0">
                <a:latin typeface="Calibri" panose="020F0502020204030204" pitchFamily="34" charset="0"/>
                <a:cs typeface="Calibri" panose="020F0502020204030204" pitchFamily="34" charset="0"/>
              </a:rPr>
              <a:t>Linear regression </a:t>
            </a:r>
          </a:p>
        </p:txBody>
      </p:sp>
      <p:sp>
        <p:nvSpPr>
          <p:cNvPr id="3" name="Content Placeholder 2"/>
          <p:cNvSpPr>
            <a:spLocks noGrp="1"/>
          </p:cNvSpPr>
          <p:nvPr>
            <p:ph idx="1"/>
          </p:nvPr>
        </p:nvSpPr>
        <p:spPr/>
        <p:txBody>
          <a:bodyPr/>
          <a:lstStyle/>
          <a:p>
            <a:r>
              <a:rPr lang="en-US" dirty="0">
                <a:latin typeface="Calibri" panose="020F0502020204030204" pitchFamily="34" charset="0"/>
                <a:cs typeface="Calibri" panose="020F0502020204030204" pitchFamily="34" charset="0"/>
              </a:rPr>
              <a:t>In statistics, </a:t>
            </a:r>
            <a:r>
              <a:rPr lang="en-US" b="1" dirty="0">
                <a:latin typeface="Calibri" panose="020F0502020204030204" pitchFamily="34" charset="0"/>
                <a:cs typeface="Calibri" panose="020F0502020204030204" pitchFamily="34" charset="0"/>
              </a:rPr>
              <a:t>linear regression</a:t>
            </a:r>
            <a:r>
              <a:rPr lang="en-US" dirty="0">
                <a:latin typeface="Calibri" panose="020F0502020204030204" pitchFamily="34" charset="0"/>
                <a:cs typeface="Calibri" panose="020F0502020204030204" pitchFamily="34" charset="0"/>
              </a:rPr>
              <a:t> is an approach for modeling the relationship between a scalar dependent variable y and one or more explanatory variables (or independent variables) denoted X. </a:t>
            </a:r>
          </a:p>
          <a:p>
            <a:endParaRPr lang="en-US" dirty="0"/>
          </a:p>
          <a:p>
            <a:endParaRPr lang="en-US" dirty="0"/>
          </a:p>
        </p:txBody>
      </p:sp>
      <p:pic>
        <p:nvPicPr>
          <p:cNvPr id="5" name="Picture 4"/>
          <p:cNvPicPr>
            <a:picLocks noChangeAspect="1"/>
          </p:cNvPicPr>
          <p:nvPr/>
        </p:nvPicPr>
        <p:blipFill>
          <a:blip r:embed="rId2"/>
          <a:stretch>
            <a:fillRect/>
          </a:stretch>
        </p:blipFill>
        <p:spPr>
          <a:xfrm>
            <a:off x="4155361" y="3783669"/>
            <a:ext cx="2794000" cy="2343879"/>
          </a:xfrm>
          <a:prstGeom prst="rect">
            <a:avLst/>
          </a:prstGeom>
          <a:solidFill>
            <a:schemeClr val="tx2">
              <a:lumMod val="20000"/>
              <a:lumOff val="80000"/>
            </a:schemeClr>
          </a:solidFill>
        </p:spPr>
      </p:pic>
    </p:spTree>
    <p:extLst>
      <p:ext uri="{BB962C8B-B14F-4D97-AF65-F5344CB8AC3E}">
        <p14:creationId xmlns:p14="http://schemas.microsoft.com/office/powerpoint/2010/main" val="334717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82452" y="304127"/>
            <a:ext cx="6319603" cy="1293028"/>
          </a:xfrm>
        </p:spPr>
        <p:txBody>
          <a:bodyPr/>
          <a:lstStyle/>
          <a:p>
            <a:r>
              <a:rPr lang="en-US" b="1" i="1" dirty="0">
                <a:latin typeface="Calibri" panose="020F0502020204030204" pitchFamily="34" charset="0"/>
                <a:cs typeface="Calibri" panose="020F0502020204030204" pitchFamily="34" charset="0"/>
              </a:rPr>
              <a:t>Linear regression </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367922" y="2017440"/>
            <a:ext cx="5672667" cy="4840560"/>
          </a:xfrm>
          <a:prstGeom prst="rect">
            <a:avLst/>
          </a:prstGeom>
        </p:spPr>
      </p:pic>
      <p:pic>
        <p:nvPicPr>
          <p:cNvPr id="5" name="Picture 4"/>
          <p:cNvPicPr>
            <a:picLocks noChangeAspect="1"/>
          </p:cNvPicPr>
          <p:nvPr/>
        </p:nvPicPr>
        <p:blipFill>
          <a:blip r:embed="rId3"/>
          <a:stretch>
            <a:fillRect/>
          </a:stretch>
        </p:blipFill>
        <p:spPr>
          <a:xfrm>
            <a:off x="0" y="2017440"/>
            <a:ext cx="6367922" cy="4840560"/>
          </a:xfrm>
          <a:prstGeom prst="rect">
            <a:avLst/>
          </a:prstGeom>
        </p:spPr>
      </p:pic>
    </p:spTree>
    <p:extLst>
      <p:ext uri="{BB962C8B-B14F-4D97-AF65-F5344CB8AC3E}">
        <p14:creationId xmlns:p14="http://schemas.microsoft.com/office/powerpoint/2010/main" val="581734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63685"/>
            <a:ext cx="9905998" cy="956282"/>
          </a:xfrm>
        </p:spPr>
        <p:txBody>
          <a:bodyPr/>
          <a:lstStyle/>
          <a:p>
            <a:pPr algn="ctr"/>
            <a:r>
              <a:rPr lang="en-US" b="1" i="1" dirty="0">
                <a:latin typeface="Calibri" panose="020F0502020204030204" pitchFamily="34" charset="0"/>
                <a:cs typeface="Calibri" panose="020F0502020204030204" pitchFamily="34" charset="0"/>
              </a:rPr>
              <a:t>Linear regression </a:t>
            </a:r>
            <a:endParaRPr lang="en-US" dirty="0"/>
          </a:p>
        </p:txBody>
      </p:sp>
      <p:pic>
        <p:nvPicPr>
          <p:cNvPr id="6" name="Content Placeholder 5"/>
          <p:cNvPicPr>
            <a:picLocks noGrp="1" noChangeAspect="1"/>
          </p:cNvPicPr>
          <p:nvPr>
            <p:ph idx="1"/>
          </p:nvPr>
        </p:nvPicPr>
        <p:blipFill>
          <a:blip r:embed="rId2"/>
          <a:stretch>
            <a:fillRect/>
          </a:stretch>
        </p:blipFill>
        <p:spPr>
          <a:xfrm>
            <a:off x="931861" y="1756595"/>
            <a:ext cx="5618839" cy="1316389"/>
          </a:xfrm>
          <a:prstGeom prst="rect">
            <a:avLst/>
          </a:prstGeom>
        </p:spPr>
      </p:pic>
      <p:pic>
        <p:nvPicPr>
          <p:cNvPr id="7" name="Picture 6"/>
          <p:cNvPicPr>
            <a:picLocks noChangeAspect="1"/>
          </p:cNvPicPr>
          <p:nvPr/>
        </p:nvPicPr>
        <p:blipFill>
          <a:blip r:embed="rId3"/>
          <a:stretch>
            <a:fillRect/>
          </a:stretch>
        </p:blipFill>
        <p:spPr>
          <a:xfrm>
            <a:off x="4779961" y="3719475"/>
            <a:ext cx="6267450" cy="1050646"/>
          </a:xfrm>
          <a:prstGeom prst="rect">
            <a:avLst/>
          </a:prstGeom>
        </p:spPr>
      </p:pic>
    </p:spTree>
    <p:extLst>
      <p:ext uri="{BB962C8B-B14F-4D97-AF65-F5344CB8AC3E}">
        <p14:creationId xmlns:p14="http://schemas.microsoft.com/office/powerpoint/2010/main" val="4023890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SVM regression </a:t>
            </a:r>
            <a:endParaRPr lang="en-US" dirty="0"/>
          </a:p>
        </p:txBody>
      </p:sp>
      <p:sp>
        <p:nvSpPr>
          <p:cNvPr id="7" name="Content Placeholder 4"/>
          <p:cNvSpPr txBox="1">
            <a:spLocks/>
          </p:cNvSpPr>
          <p:nvPr/>
        </p:nvSpPr>
        <p:spPr>
          <a:xfrm>
            <a:off x="550334" y="1828801"/>
            <a:ext cx="10955866" cy="45270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400" dirty="0">
                <a:latin typeface="Calibri" panose="020F0502020204030204" pitchFamily="34" charset="0"/>
                <a:cs typeface="Calibri" panose="020F0502020204030204" pitchFamily="34" charset="0"/>
              </a:rPr>
              <a:t>Support Vector Machines are very specific class of algorithms, characterized by usage of kernels, absence of local minima, sparseness of the solution and capacity control obtained by acting on the margin, or on number of support vectors, etc.</a:t>
            </a:r>
          </a:p>
          <a:p>
            <a:endParaRPr lang="en-US" dirty="0"/>
          </a:p>
        </p:txBody>
      </p:sp>
      <p:pic>
        <p:nvPicPr>
          <p:cNvPr id="8" name="Picture 7"/>
          <p:cNvPicPr>
            <a:picLocks noChangeAspect="1"/>
          </p:cNvPicPr>
          <p:nvPr/>
        </p:nvPicPr>
        <p:blipFill>
          <a:blip r:embed="rId2"/>
          <a:stretch>
            <a:fillRect/>
          </a:stretch>
        </p:blipFill>
        <p:spPr>
          <a:xfrm>
            <a:off x="4375678" y="3121829"/>
            <a:ext cx="3437467" cy="2642294"/>
          </a:xfrm>
          <a:prstGeom prst="rect">
            <a:avLst/>
          </a:prstGeom>
        </p:spPr>
      </p:pic>
    </p:spTree>
    <p:extLst>
      <p:ext uri="{BB962C8B-B14F-4D97-AF65-F5344CB8AC3E}">
        <p14:creationId xmlns:p14="http://schemas.microsoft.com/office/powerpoint/2010/main" val="1671311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7440" y="351469"/>
            <a:ext cx="7329721" cy="1293028"/>
          </a:xfrm>
        </p:spPr>
        <p:txBody>
          <a:bodyPr>
            <a:normAutofit/>
          </a:bodyPr>
          <a:lstStyle/>
          <a:p>
            <a:r>
              <a:rPr lang="en-US" b="1" i="1" dirty="0">
                <a:latin typeface="Calibri" panose="020F0502020204030204" pitchFamily="34" charset="0"/>
                <a:cs typeface="Calibri" panose="020F0502020204030204" pitchFamily="34" charset="0"/>
              </a:rPr>
              <a:t>Tuning and Building SVM model</a:t>
            </a:r>
          </a:p>
        </p:txBody>
      </p:sp>
      <p:pic>
        <p:nvPicPr>
          <p:cNvPr id="6" name="Picture 5"/>
          <p:cNvPicPr>
            <a:picLocks noChangeAspect="1"/>
          </p:cNvPicPr>
          <p:nvPr/>
        </p:nvPicPr>
        <p:blipFill>
          <a:blip r:embed="rId2"/>
          <a:stretch>
            <a:fillRect/>
          </a:stretch>
        </p:blipFill>
        <p:spPr>
          <a:xfrm>
            <a:off x="2805671" y="2565540"/>
            <a:ext cx="6778699" cy="2990667"/>
          </a:xfrm>
          <a:prstGeom prst="rect">
            <a:avLst/>
          </a:prstGeom>
        </p:spPr>
      </p:pic>
      <p:sp>
        <p:nvSpPr>
          <p:cNvPr id="3" name="Content Placeholder 2"/>
          <p:cNvSpPr>
            <a:spLocks noGrp="1"/>
          </p:cNvSpPr>
          <p:nvPr>
            <p:ph idx="1"/>
          </p:nvPr>
        </p:nvSpPr>
        <p:spPr>
          <a:xfrm>
            <a:off x="916328" y="1405425"/>
            <a:ext cx="9905999" cy="3541714"/>
          </a:xfrm>
        </p:spPr>
        <p:txBody>
          <a:bodyPr/>
          <a:lstStyle/>
          <a:p>
            <a:r>
              <a:rPr lang="en-US" dirty="0">
                <a:latin typeface="Calibri" panose="020F0502020204030204" pitchFamily="34" charset="0"/>
                <a:cs typeface="Calibri" panose="020F0502020204030204" pitchFamily="34" charset="0"/>
              </a:rPr>
              <a:t>Tuning with radial kernel resulted in better performance, so the model was built with kernel as ‘radial’, cost as 10 and gamma as 0.5.</a:t>
            </a:r>
          </a:p>
        </p:txBody>
      </p:sp>
    </p:spTree>
    <p:extLst>
      <p:ext uri="{BB962C8B-B14F-4D97-AF65-F5344CB8AC3E}">
        <p14:creationId xmlns:p14="http://schemas.microsoft.com/office/powerpoint/2010/main" val="17312740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
  <TotalTime>1143</TotalTime>
  <Words>385</Words>
  <Application>Microsoft Office PowerPoint</Application>
  <PresentationFormat>Widescreen</PresentationFormat>
  <Paragraphs>56</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Trebuchet MS</vt:lpstr>
      <vt:lpstr>Tw Cen MT</vt:lpstr>
      <vt:lpstr>Wingdings</vt:lpstr>
      <vt:lpstr>Circuit</vt:lpstr>
      <vt:lpstr> PREDICTIVE Analytics ON PRUDENTIAL LIFE INSURANCE APPLICANT DATA </vt:lpstr>
      <vt:lpstr>About the project?</vt:lpstr>
      <vt:lpstr>Pre-Processing of Data</vt:lpstr>
      <vt:lpstr>Pre-Processing of Data</vt:lpstr>
      <vt:lpstr>Linear regression </vt:lpstr>
      <vt:lpstr>Linear regression </vt:lpstr>
      <vt:lpstr>Linear regression </vt:lpstr>
      <vt:lpstr>SVM regression </vt:lpstr>
      <vt:lpstr>Tuning and Building SVM model</vt:lpstr>
      <vt:lpstr>SVM regression </vt:lpstr>
      <vt:lpstr>DECISION TREE REGRESSION</vt:lpstr>
      <vt:lpstr>DECISION TREE REGRESSION</vt:lpstr>
      <vt:lpstr>DECISION TREE REGRESSION</vt:lpstr>
      <vt:lpstr>results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data sciences and architecture</dc:title>
  <dc:creator>shrutimehta13@outlook.com</dc:creator>
  <cp:lastModifiedBy>basav kurki</cp:lastModifiedBy>
  <cp:revision>41</cp:revision>
  <dcterms:created xsi:type="dcterms:W3CDTF">2017-03-15T04:55:46Z</dcterms:created>
  <dcterms:modified xsi:type="dcterms:W3CDTF">2018-01-18T15:43:07Z</dcterms:modified>
</cp:coreProperties>
</file>

<file path=docProps/thumbnail.jpeg>
</file>